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324" r:id="rId3"/>
    <p:sldId id="325" r:id="rId4"/>
    <p:sldId id="260" r:id="rId5"/>
    <p:sldId id="329" r:id="rId6"/>
    <p:sldId id="327" r:id="rId7"/>
    <p:sldId id="330" r:id="rId8"/>
    <p:sldId id="331" r:id="rId9"/>
    <p:sldId id="332" r:id="rId10"/>
    <p:sldId id="264" r:id="rId11"/>
    <p:sldId id="333" r:id="rId12"/>
    <p:sldId id="265" r:id="rId13"/>
    <p:sldId id="334" r:id="rId14"/>
    <p:sldId id="267" r:id="rId15"/>
    <p:sldId id="336" r:id="rId16"/>
    <p:sldId id="337" r:id="rId17"/>
    <p:sldId id="266" r:id="rId18"/>
    <p:sldId id="340" r:id="rId19"/>
    <p:sldId id="273" r:id="rId20"/>
    <p:sldId id="274" r:id="rId21"/>
    <p:sldId id="341" r:id="rId22"/>
    <p:sldId id="342" r:id="rId23"/>
    <p:sldId id="344" r:id="rId24"/>
    <p:sldId id="343" r:id="rId25"/>
    <p:sldId id="345" r:id="rId26"/>
    <p:sldId id="346" r:id="rId27"/>
    <p:sldId id="283" r:id="rId28"/>
    <p:sldId id="271" r:id="rId29"/>
    <p:sldId id="272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65" autoAdjust="0"/>
    <p:restoredTop sz="94667" autoAdjust="0"/>
  </p:normalViewPr>
  <p:slideViewPr>
    <p:cSldViewPr snapToGrid="0" snapToObjects="1">
      <p:cViewPr varScale="1">
        <p:scale>
          <a:sx n="150" d="100"/>
          <a:sy n="150" d="100"/>
        </p:scale>
        <p:origin x="4360" y="23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20.png>
</file>

<file path=ppt/media/image23.gif>
</file>

<file path=ppt/media/image24.png>
</file>

<file path=ppt/media/image240.png>
</file>

<file path=ppt/media/image25.png>
</file>

<file path=ppt/media/image26.png>
</file>

<file path=ppt/media/image260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7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447BB3-A142-CE45-B278-7CC821D67E3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958ED-A78C-4B45-B650-2B7A73C06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94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interested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solar</a:t>
            </a:r>
            <a:r>
              <a:rPr lang="zh-CN" altLang="en-US" dirty="0"/>
              <a:t> </a:t>
            </a:r>
            <a:r>
              <a:rPr lang="en-US" altLang="zh-CN" dirty="0"/>
              <a:t>wind</a:t>
            </a:r>
            <a:r>
              <a:rPr lang="zh-CN" altLang="en-US" dirty="0"/>
              <a:t> </a:t>
            </a:r>
            <a:r>
              <a:rPr lang="en-US" altLang="zh-CN" dirty="0"/>
              <a:t>discontinuities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import</a:t>
            </a:r>
            <a:r>
              <a:rPr lang="zh-CN" altLang="en-US" dirty="0"/>
              <a:t> </a:t>
            </a:r>
            <a:r>
              <a:rPr lang="en-US" altLang="zh-CN" dirty="0"/>
              <a:t>element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solar</a:t>
            </a:r>
            <a:r>
              <a:rPr lang="zh-CN" altLang="en-US" dirty="0"/>
              <a:t> </a:t>
            </a:r>
            <a:r>
              <a:rPr lang="en-US" altLang="zh-CN" dirty="0"/>
              <a:t>wind</a:t>
            </a:r>
            <a:r>
              <a:rPr lang="zh-CN" altLang="en-US" dirty="0"/>
              <a:t> </a:t>
            </a:r>
            <a:r>
              <a:rPr lang="en-US" altLang="zh-CN" dirty="0"/>
              <a:t>turbulences….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result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 err="1"/>
              <a:t>Borovsky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  <a:r>
              <a:rPr lang="zh-CN" altLang="en-US" dirty="0"/>
              <a:t> 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The strong discontinuities produce a power-law spectrum in the “inertial subrange” with a spectral index near the Kolmogorov </a:t>
            </a:r>
            <a:r>
              <a:rPr lang="en-US" b="0" i="0" dirty="0">
                <a:solidFill>
                  <a:srgbClr val="222222"/>
                </a:solidFill>
                <a:effectLst/>
                <a:latin typeface="MJXc-TeX-main-R"/>
              </a:rPr>
              <a:t>−5/3</a:t>
            </a:r>
            <a:r>
              <a:rPr lang="en-US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 index. The discontinuity spectrum contains about half of the power of the full solar-wind magnetic field over this “inertial subrange.”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another</a:t>
            </a:r>
            <a:r>
              <a:rPr lang="zh-CN" altLang="en-US" dirty="0"/>
              <a:t> </a:t>
            </a:r>
            <a:r>
              <a:rPr lang="en-US" altLang="zh-CN" dirty="0"/>
              <a:t>point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view,</a:t>
            </a:r>
            <a:r>
              <a:rPr lang="zh-CN" altLang="en-US" dirty="0"/>
              <a:t> </a:t>
            </a:r>
            <a:r>
              <a:rPr lang="en-US" altLang="zh-CN" dirty="0"/>
              <a:t>SWD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kinetic</a:t>
            </a:r>
            <a:r>
              <a:rPr lang="zh-CN" altLang="en-US" dirty="0"/>
              <a:t> </a:t>
            </a:r>
            <a:r>
              <a:rPr lang="en-US" altLang="zh-CN" dirty="0"/>
              <a:t>structure.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means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interact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energetic</a:t>
            </a:r>
            <a:r>
              <a:rPr lang="zh-CN" altLang="en-US" dirty="0"/>
              <a:t> </a:t>
            </a:r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solar</a:t>
            </a:r>
            <a:r>
              <a:rPr lang="zh-CN" altLang="en-US" dirty="0"/>
              <a:t> </a:t>
            </a:r>
            <a:r>
              <a:rPr lang="en-US" altLang="zh-CN" dirty="0"/>
              <a:t>wind</a:t>
            </a:r>
            <a:r>
              <a:rPr lang="zh-CN" altLang="en-US" dirty="0"/>
              <a:t> </a:t>
            </a:r>
            <a:r>
              <a:rPr lang="en-US" altLang="zh-CN" dirty="0"/>
              <a:t>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FA623-EEE5-0648-988D-08562A9CAF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488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ACE2DB-ADD9-49EA-3AA6-A93085BA3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46DA93-1E30-178F-2B37-79275268A3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EA3BDB-5D9A-6350-760F-7683BF3559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interested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solar</a:t>
            </a:r>
            <a:r>
              <a:rPr lang="zh-CN" altLang="en-US" dirty="0"/>
              <a:t> </a:t>
            </a:r>
            <a:r>
              <a:rPr lang="en-US" altLang="zh-CN" dirty="0"/>
              <a:t>wind</a:t>
            </a:r>
            <a:r>
              <a:rPr lang="zh-CN" altLang="en-US" dirty="0"/>
              <a:t> </a:t>
            </a:r>
            <a:r>
              <a:rPr lang="en-US" altLang="zh-CN" dirty="0"/>
              <a:t>discontinuities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import</a:t>
            </a:r>
            <a:r>
              <a:rPr lang="zh-CN" altLang="en-US" dirty="0"/>
              <a:t> </a:t>
            </a:r>
            <a:r>
              <a:rPr lang="en-US" altLang="zh-CN" dirty="0"/>
              <a:t>element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solar</a:t>
            </a:r>
            <a:r>
              <a:rPr lang="zh-CN" altLang="en-US" dirty="0"/>
              <a:t> </a:t>
            </a:r>
            <a:r>
              <a:rPr lang="en-US" altLang="zh-CN" dirty="0"/>
              <a:t>wind</a:t>
            </a:r>
            <a:r>
              <a:rPr lang="zh-CN" altLang="en-US" dirty="0"/>
              <a:t> </a:t>
            </a:r>
            <a:r>
              <a:rPr lang="en-US" altLang="zh-CN" dirty="0"/>
              <a:t>turbulences….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result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 err="1"/>
              <a:t>Borovsky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  <a:r>
              <a:rPr lang="zh-CN" altLang="en-US" dirty="0"/>
              <a:t> 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The strong discontinuities produce a power-law spectrum in the “inertial subrange” with a spectral index near the Kolmogorov </a:t>
            </a:r>
            <a:r>
              <a:rPr lang="en-US" b="0" i="0" dirty="0">
                <a:solidFill>
                  <a:srgbClr val="222222"/>
                </a:solidFill>
                <a:effectLst/>
                <a:latin typeface="MJXc-TeX-main-R"/>
              </a:rPr>
              <a:t>−5/3</a:t>
            </a:r>
            <a:r>
              <a:rPr lang="en-US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 index. The discontinuity spectrum contains about half of the power of the full solar-wind magnetic field over this “inertial subrange.”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another</a:t>
            </a:r>
            <a:r>
              <a:rPr lang="zh-CN" altLang="en-US" dirty="0"/>
              <a:t> </a:t>
            </a:r>
            <a:r>
              <a:rPr lang="en-US" altLang="zh-CN" dirty="0"/>
              <a:t>point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view,</a:t>
            </a:r>
            <a:r>
              <a:rPr lang="zh-CN" altLang="en-US" dirty="0"/>
              <a:t> </a:t>
            </a:r>
            <a:r>
              <a:rPr lang="en-US" altLang="zh-CN" dirty="0"/>
              <a:t>SWD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kinetic</a:t>
            </a:r>
            <a:r>
              <a:rPr lang="zh-CN" altLang="en-US" dirty="0"/>
              <a:t> </a:t>
            </a:r>
            <a:r>
              <a:rPr lang="en-US" altLang="zh-CN" dirty="0"/>
              <a:t>structure.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means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interact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energetic</a:t>
            </a:r>
            <a:r>
              <a:rPr lang="zh-CN" altLang="en-US" dirty="0"/>
              <a:t> </a:t>
            </a:r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solar</a:t>
            </a:r>
            <a:r>
              <a:rPr lang="zh-CN" altLang="en-US" dirty="0"/>
              <a:t> </a:t>
            </a:r>
            <a:r>
              <a:rPr lang="en-US" altLang="zh-CN" dirty="0"/>
              <a:t>wind</a:t>
            </a:r>
            <a:r>
              <a:rPr lang="zh-CN" altLang="en-US" dirty="0"/>
              <a:t> </a:t>
            </a:r>
            <a:r>
              <a:rPr lang="en-US" altLang="zh-CN" dirty="0"/>
              <a:t>ions.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07551-0E47-3B0C-F080-E2DBEFC631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FA623-EEE5-0648-988D-08562A9CAF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37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7F7C64-4740-494C-8340-C841D87EF5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71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5D043-2CD3-8FAA-89CD-21AABD275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069BCC-BC9A-E1CB-7765-D0B38BB472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6022EF-2C03-ABCB-9B43-992152EFDA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CCF27-034B-A107-B352-9D88C9C4FB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7F7C64-4740-494C-8340-C841D87EF5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44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As has been shown before, the 1D VM equilibrium equations are equivalent to the motion of a pseudoparticle in a conservative pseudopotential, with the pseudopotential being proportional to one of the diagonal components of the plasma pressure tensor.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magnetic field depends only on a single Cartesian coordinate,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magnetic field depends only on a single Cartesian coordinate, </a:t>
                </a:r>
                <a:r>
                  <a:rPr lang="en-US" i="0">
                    <a:latin typeface="Cambria Math" panose="02040503050406030204" pitchFamily="18" charset="0"/>
                  </a:rPr>
                  <a:t>𝑧</a:t>
                </a:r>
                <a:endParaRPr lang="en-US" dirty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0958ED-A78C-4B45-B650-2B7A73C061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66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The above equation relates the rotation angle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to the plasma bulk velocity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𝑛𝑢</m:t>
                    </m:r>
                    <m:r>
                      <a:rPr lang="en-US">
                        <a:latin typeface="Cambria Math" panose="02040503050406030204" pitchFamily="18" charset="0"/>
                      </a:rPr>
                      <m:t>≡∑</m:t>
                    </m:r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ar-AE" dirty="0"/>
                  <a:t>. </a:t>
                </a:r>
                <a:r>
                  <a:rPr lang="en-US" dirty="0"/>
                  <a:t>By equating the above two equations of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, we could get a equation relating the plasma bulk velocity to one specific species</a:t>
                </a:r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The above equation relates the rotation angle </a:t>
                </a:r>
                <a:r>
                  <a:rPr lang="en-US" i="0">
                    <a:latin typeface="Cambria Math" panose="02040503050406030204" pitchFamily="18" charset="0"/>
                  </a:rPr>
                  <a:t>𝜃</a:t>
                </a:r>
                <a:r>
                  <a:rPr lang="en-US" dirty="0"/>
                  <a:t> to the plasma bulk velocity </a:t>
                </a:r>
                <a:r>
                  <a:rPr lang="en-US" i="0">
                    <a:latin typeface="Cambria Math" panose="02040503050406030204" pitchFamily="18" charset="0"/>
                  </a:rPr>
                  <a:t>𝑛𝑢≡∑</a:t>
                </a:r>
                <a:r>
                  <a:rPr lang="ar-AE" i="0">
                    <a:latin typeface="Cambria Math" panose="02040503050406030204" pitchFamily="18" charset="0"/>
                  </a:rPr>
                  <a:t>𝑛_𝛼 𝑢_𝛼</a:t>
                </a:r>
                <a:r>
                  <a:rPr lang="ar-AE" dirty="0"/>
                  <a:t>. </a:t>
                </a:r>
                <a:r>
                  <a:rPr lang="en-US" dirty="0"/>
                  <a:t>By equating the above two equations of </a:t>
                </a:r>
                <a:r>
                  <a:rPr lang="en-US" i="0">
                    <a:latin typeface="Cambria Math" panose="02040503050406030204" pitchFamily="18" charset="0"/>
                  </a:rPr>
                  <a:t>𝜃′</a:t>
                </a:r>
                <a:r>
                  <a:rPr lang="en-US" dirty="0"/>
                  <a:t>, we could get a equation relating the plasma bulk velocity to one specific species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0958ED-A78C-4B45-B650-2B7A73C061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38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gi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29/2007JA012578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png"/><Relationship Id="rId3" Type="http://schemas.openxmlformats.org/officeDocument/2006/relationships/image" Target="../media/image220.png"/><Relationship Id="rId7" Type="http://schemas.openxmlformats.org/officeDocument/2006/relationships/image" Target="../media/image26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240.png"/><Relationship Id="rId4" Type="http://schemas.openxmlformats.org/officeDocument/2006/relationships/image" Target="../media/image7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Multifluid model of a one-dimensional steady state force-free current sheet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/>
            <a:br/>
            <a:endParaRPr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5F3C3E1-BC7E-634F-3277-E3662AD80F28}"/>
              </a:ext>
            </a:extLst>
          </p:cNvPr>
          <p:cNvSpPr txBox="1">
            <a:spLocks/>
          </p:cNvSpPr>
          <p:nvPr/>
        </p:nvSpPr>
        <p:spPr>
          <a:xfrm>
            <a:off x="1371600" y="2914649"/>
            <a:ext cx="6400800" cy="2081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SPARTHB</a:t>
            </a:r>
            <a:br>
              <a:rPr lang="en-US" dirty="0"/>
            </a:br>
            <a:endParaRPr lang="en-US" dirty="0"/>
          </a:p>
          <a:p>
            <a:br>
              <a:rPr lang="en-US" dirty="0"/>
            </a:br>
            <a:r>
              <a:rPr lang="en-US" sz="2000" dirty="0"/>
              <a:t>Zijin Zhang, Sergey </a:t>
            </a:r>
            <a:r>
              <a:rPr lang="en-US" sz="2000" dirty="0" err="1"/>
              <a:t>Kamaletdinov</a:t>
            </a:r>
            <a:r>
              <a:rPr lang="en-US" sz="2000" dirty="0"/>
              <a:t>, </a:t>
            </a:r>
            <a:r>
              <a:rPr lang="en-US" sz="2000" dirty="0" err="1"/>
              <a:t>Xiaofei</a:t>
            </a:r>
            <a:r>
              <a:rPr lang="en-US" sz="2000" dirty="0"/>
              <a:t> Shi, </a:t>
            </a:r>
            <a:br>
              <a:rPr lang="en-US" sz="2000" dirty="0"/>
            </a:br>
            <a:r>
              <a:rPr lang="en-US" sz="2000" dirty="0"/>
              <a:t>Anton V. Artemyev, Vassilis Angelopoulos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lvl="0" indent="0">
                  <a:spcBef>
                    <a:spcPts val="3000"/>
                  </a:spcBef>
                  <a:buNone/>
                </a:pPr>
                <a:r>
                  <a:rPr b="1"/>
                  <a:t>Vlasov equilibrium</a:t>
                </a:r>
              </a:p>
              <a:p>
                <a:pPr marL="0" lvl="0" indent="0">
                  <a:buNone/>
                </a:pPr>
                <a:r>
                  <a:t>A number of Vlasov-Maxwell distribution function have been found to describe force-free current sheet recently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  <m:e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d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m:rPr>
                                    <m:sty m:val="p"/>
                                  </m:rPr>
                                  <a:rPr>
                                    <a:latin typeface="Cambria Math" panose="02040503050406030204" pitchFamily="18" charset="0"/>
                                  </a:rPr>
                                  <m:t>d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a:rPr>
                                <a:latin typeface="Cambria Math" panose="02040503050406030204" pitchFamily="18" charset="0"/>
                              </a:rPr>
                              <m:t>=−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𝑧𝑧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den>
                            </m:f>
                          </m:e>
                        </m:mr>
                        <m:mr>
                          <m:e/>
                          <m:e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d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m:rPr>
                                    <m:sty m:val="p"/>
                                  </m:rPr>
                                  <a:rPr>
                                    <a:latin typeface="Cambria Math" panose="02040503050406030204" pitchFamily="18" charset="0"/>
                                  </a:rPr>
                                  <m:t>d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a:rPr>
                                <a:latin typeface="Cambria Math" panose="02040503050406030204" pitchFamily="18" charset="0"/>
                              </a:rPr>
                              <m:t>=−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𝑧𝑧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den>
                            </m:f>
                          </m:e>
                        </m:mr>
                      </m:m>
                    </m:oMath>
                  </m:oMathPara>
                </a14:m>
                <a:endParaRPr/>
              </a:p>
              <a:p>
                <a:pPr lvl="0"/>
                <a:r>
                  <a:t>no normal field,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35" t="-22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ED74A-469B-3CE3-B5FD-2A6E1F671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Theory - previous art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FB2F36F-C0F7-BF6C-51F9-04B47FF766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95" y="1254539"/>
            <a:ext cx="9105210" cy="374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15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marL="0" lvl="0" indent="0">
              <a:buNone/>
            </a:pPr>
            <a:r>
              <a:t>Plasma-Field Equations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Multi-fluid collisionless plasma model in a nutshell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lvl="0" indent="0">
                  <a:buNone/>
                </a:pPr>
                <a:r>
                  <a:rPr dirty="0"/>
                  <a:t>The governing equations for the multi-fluid </a:t>
                </a:r>
                <a:r>
                  <a:rPr dirty="0" err="1"/>
                  <a:t>collisionless</a:t>
                </a:r>
                <a:r>
                  <a:rPr dirty="0"/>
                  <a:t> plasma model can be expressed in conservation law form as follows: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num>
                            <m:den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𝐮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</m:d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>
                          <a:latin typeface="Cambria Math" panose="02040503050406030204" pitchFamily="18" charset="0"/>
                        </a:rPr>
                        <m:t>·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𝐮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num>
                            <m:den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𝐮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</m:d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𝐮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=−</m:t>
                      </m:r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>
                          <a:latin typeface="Cambria Math" panose="02040503050406030204" pitchFamily="18" charset="0"/>
                        </a:rPr>
                        <m:t>·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𝐏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𝐄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𝐮</m:t>
                                  </m:r>
                                </m:e>
                                <m: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sub>
                              </m:s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𝐁</m:t>
                              </m:r>
                            </m:num>
                            <m:den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𝛁</m:t>
                      </m:r>
                      <m:r>
                        <a:rPr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𝐁</m:t>
                      </m:r>
                      <m:r>
                        <a:rPr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𝐉</m:t>
                      </m:r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𝐁</m:t>
                      </m:r>
                      <m:r>
                        <a:rPr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:r>
                  <a:rPr dirty="0"/>
                  <a:t>where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dirty="0"/>
                  <a:t> indicates the particle species…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35" t="-2239" b="-11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 much, let’s simplify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200151"/>
                <a:ext cx="4572000" cy="3737370"/>
              </a:xfrm>
            </p:spPr>
            <p:txBody>
              <a:bodyPr>
                <a:normAutofit fontScale="85000" lnSpcReduction="20000"/>
              </a:bodyPr>
              <a:lstStyle/>
              <a:p>
                <a:pPr lvl="0"/>
                <a:r>
                  <a:rPr dirty="0"/>
                  <a:t>equilibrium solutions =&gt; </a:t>
                </a:r>
                <a14:m>
                  <m:oMath xmlns:m="http://schemas.openxmlformats.org/officeDocument/2006/math">
                    <m:f>
                      <m:f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dirty="0"/>
              </a:p>
              <a:p>
                <a:pPr lvl="0"/>
                <a:r>
                  <a:rPr dirty="0"/>
                  <a:t>current sheet =&gt; a single coordinate,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endParaRPr dirty="0"/>
              </a:p>
              <a:p>
                <a:pPr lvl="0"/>
                <a:r>
                  <a:rPr dirty="0"/>
                  <a:t>force-free condition =&gt;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  <m:sup>
                        <m:r>
                          <a:rPr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  <m:sup>
                        <m:r>
                          <a:rPr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/>
                      <m:t>const</m:t>
                    </m:r>
                  </m:oMath>
                </a14:m>
                <a:endParaRPr lang="en-US" dirty="0"/>
              </a:p>
              <a:p>
                <a:pPr marL="0" lvl="0" indent="0">
                  <a:buNone/>
                </a:pPr>
                <a:endParaRPr dirty="0"/>
              </a:p>
              <a:p>
                <a:pPr marL="0" lvl="0" indent="0">
                  <a:buNone/>
                </a:pPr>
                <a:r>
                  <a:rPr dirty="0"/>
                  <a:t>Additionally, we assume</a:t>
                </a:r>
              </a:p>
              <a:p>
                <a:pPr lvl="0"/>
                <a:r>
                  <a:rPr dirty="0"/>
                  <a:t>background electron is massless =&gt; electrons follow the magnetic field lines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𝐮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×</m:t>
                    </m:r>
                    <m:r>
                      <a:rPr>
                        <a:latin typeface="Cambria Math" panose="02040503050406030204" pitchFamily="18" charset="0"/>
                      </a:rPr>
                      <m:t>𝐁</m:t>
                    </m:r>
                    <m:r>
                      <a:rPr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dirty="0"/>
              </a:p>
              <a:p>
                <a:pPr lvl="0"/>
                <a:r>
                  <a:rPr dirty="0"/>
                  <a:t>ion populations are </a:t>
                </a:r>
                <a:r>
                  <a:rPr dirty="0" err="1"/>
                  <a:t>gyrotropic</a:t>
                </a:r>
                <a:r>
                  <a:rPr dirty="0"/>
                  <a:t> =&gt; eliminating any non-diagonal terms in the pressure tensor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200151"/>
                <a:ext cx="4572000" cy="3737370"/>
              </a:xfrm>
              <a:blipFill>
                <a:blip r:embed="rId3"/>
                <a:stretch>
                  <a:fillRect l="-1389" t="-6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631447C-D9EE-E508-3015-62099B00009E}"/>
                  </a:ext>
                </a:extLst>
              </p:cNvPr>
              <p:cNvSpPr txBox="1"/>
              <p:nvPr/>
            </p:nvSpPr>
            <p:spPr>
              <a:xfrm>
                <a:off x="4935681" y="1535371"/>
                <a:ext cx="4208319" cy="3066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d>
                        <m:dPr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num>
                            <m:den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𝐮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m:rPr>
                              <m:sty m:val="p"/>
                            </m:rPr>
                            <a:rPr lang="ar-AE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</m:d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ar-AE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·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𝐮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num>
                            <m:den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𝐮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m:rPr>
                              <m:sty m:val="p"/>
                            </m:rPr>
                            <a:rPr lang="ar-AE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</m:d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𝐮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ar-AE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·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𝐏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𝐄</m:t>
                          </m:r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𝐮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sub>
                              </m:s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𝐁</m:t>
                              </m:r>
                            </m:num>
                            <m:den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endParaRPr lang="en-US" dirty="0">
                  <a:latin typeface="Cambria Math" panose="02040503050406030204" pitchFamily="18" charset="0"/>
                </a:endParaRP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ar-AE">
                          <a:latin typeface="Cambria Math" panose="02040503050406030204" pitchFamily="18" charset="0"/>
                        </a:rPr>
                        <m:t>𝛁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𝐁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𝐉</m:t>
                      </m:r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endParaRPr lang="en-US" dirty="0">
                  <a:latin typeface="Cambria Math" panose="02040503050406030204" pitchFamily="18" charset="0"/>
                </a:endParaRP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ar-AE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𝐁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ar-A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631447C-D9EE-E508-3015-62099B0000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5681" y="1535371"/>
                <a:ext cx="4208319" cy="3066930"/>
              </a:xfrm>
              <a:prstGeom prst="rect">
                <a:avLst/>
              </a:prstGeom>
              <a:blipFill>
                <a:blip r:embed="rId4"/>
                <a:stretch>
                  <a:fillRect b="-2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74C96-1F83-7524-73CD-650F9F92F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2EBC7-8272-4C48-C240-E7791644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 much, let’s simplify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D5FCB68-4B81-B56C-26D6-2EA2EB42DDB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200151"/>
                <a:ext cx="4572000" cy="3737370"/>
              </a:xfrm>
            </p:spPr>
            <p:txBody>
              <a:bodyPr>
                <a:normAutofit/>
              </a:bodyPr>
              <a:lstStyle/>
              <a:p>
                <a:pPr marL="0" lvl="0" indent="0">
                  <a:buNone/>
                </a:pPr>
                <a:r>
                  <a:rPr lang="en-US" dirty="0"/>
                  <a:t>To further simplify, we employ a dimensionless system by normalizing the variables with their asymptotic values:</a:t>
                </a:r>
              </a:p>
              <a:p>
                <a:pPr marL="0" lvl="0" indent="0">
                  <a:buNone/>
                </a:pPr>
                <a:endParaRPr lang="en-US" dirty="0"/>
              </a:p>
              <a:p>
                <a:pPr lvl="0"/>
                <a:r>
                  <a:rPr lang="en-US" dirty="0"/>
                  <a:t>magnetic field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m:rPr>
                            <m:nor/>
                          </m:rPr>
                          <a:rPr lang="en-US"/>
                          <m:t>ref</m:t>
                        </m:r>
                      </m:sub>
                    </m:sSub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endParaRPr lang="ar-AE" dirty="0"/>
              </a:p>
              <a:p>
                <a:pPr lvl="0"/>
                <a:r>
                  <a:rPr lang="en-US" dirty="0"/>
                  <a:t>density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m:rPr>
                            <m:nor/>
                          </m:rPr>
                          <a:rPr lang="en-US"/>
                          <m:t>ref</m:t>
                        </m:r>
                      </m:sub>
                    </m:sSub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>
                        <a:latin typeface="Cambria Math" panose="02040503050406030204" pitchFamily="18" charset="0"/>
                      </a:rPr>
                      <m:t>𝑛</m:t>
                    </m:r>
                    <m:d>
                      <m:d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∞</m:t>
                        </m:r>
                      </m:e>
                    </m:d>
                  </m:oMath>
                </a14:m>
                <a:endParaRPr lang="ar-A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D5FCB68-4B81-B56C-26D6-2EA2EB42DD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200151"/>
                <a:ext cx="4572000" cy="3737370"/>
              </a:xfrm>
              <a:blipFill>
                <a:blip r:embed="rId2"/>
                <a:stretch>
                  <a:fillRect l="-2222" t="-1356" r="-36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0DEE33A-435A-D72C-B6AA-B7B94C77B5C9}"/>
                  </a:ext>
                </a:extLst>
              </p:cNvPr>
              <p:cNvSpPr txBox="1"/>
              <p:nvPr/>
            </p:nvSpPr>
            <p:spPr>
              <a:xfrm>
                <a:off x="4935681" y="1535371"/>
                <a:ext cx="4208319" cy="30669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d>
                        <m:dPr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num>
                            <m:den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𝐮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m:rPr>
                              <m:sty m:val="p"/>
                            </m:rPr>
                            <a:rPr lang="ar-AE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</m:d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ar-AE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·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𝐮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num>
                            <m:den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𝐮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·</m:t>
                          </m:r>
                          <m:r>
                            <m:rPr>
                              <m:sty m:val="p"/>
                            </m:rPr>
                            <a:rPr lang="ar-AE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</m:d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𝐮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ar-AE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·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𝐏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𝐄</m:t>
                          </m:r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𝐮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sub>
                              </m:s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𝐁</m:t>
                              </m:r>
                            </m:num>
                            <m:den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endParaRPr lang="en-US" dirty="0">
                  <a:latin typeface="Cambria Math" panose="02040503050406030204" pitchFamily="18" charset="0"/>
                </a:endParaRP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ar-AE">
                          <a:latin typeface="Cambria Math" panose="02040503050406030204" pitchFamily="18" charset="0"/>
                        </a:rPr>
                        <m:t>𝛁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𝐁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𝐉</m:t>
                      </m:r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endParaRPr lang="en-US" dirty="0">
                  <a:latin typeface="Cambria Math" panose="02040503050406030204" pitchFamily="18" charset="0"/>
                </a:endParaRP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ar-AE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𝐁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ar-A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0DEE33A-435A-D72C-B6AA-B7B94C77B5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5681" y="1535371"/>
                <a:ext cx="4208319" cy="3066930"/>
              </a:xfrm>
              <a:prstGeom prst="rect">
                <a:avLst/>
              </a:prstGeom>
              <a:blipFill>
                <a:blip r:embed="rId3"/>
                <a:stretch>
                  <a:fillRect b="-2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29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After all the simplifications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935665"/>
                <a:ext cx="8229600" cy="4152014"/>
              </a:xfrm>
            </p:spPr>
            <p:txBody>
              <a:bodyPr>
                <a:normAutofit fontScale="62500" lnSpcReduction="20000"/>
              </a:bodyPr>
              <a:lstStyle/>
              <a:p>
                <a:pPr marL="0" lvl="0" indent="0">
                  <a:buNone/>
                </a:pPr>
                <a:r>
                  <a:rPr dirty="0"/>
                  <a:t>Conservation of fluid mass integrates to a constant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𝛤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r>
                  <a:rPr dirty="0"/>
                  <a:t>;</a:t>
                </a:r>
              </a:p>
              <a:p>
                <a:pPr marL="0" lvl="0" indent="0">
                  <a:buNone/>
                </a:pPr>
                <a:r>
                  <a:rPr dirty="0"/>
                  <a:t>Gauss’s law gives another constant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/>
                      <m:t>const</m:t>
                    </m:r>
                  </m:oMath>
                </a14:m>
                <a:r>
                  <a:rPr dirty="0"/>
                  <a:t>;</a:t>
                </a:r>
                <a:endParaRPr lang="en-US" dirty="0"/>
              </a:p>
              <a:p>
                <a:pPr marL="0" lvl="0" indent="0">
                  <a:buNone/>
                </a:pPr>
                <a:endParaRPr dirty="0"/>
              </a:p>
              <a:p>
                <a:pPr marL="0" lvl="0" indent="0">
                  <a:buNone/>
                </a:pPr>
                <a:r>
                  <a:rPr dirty="0"/>
                  <a:t>The momentum equations for each ion species are then given by: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𝛤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𝑑𝑧</m:t>
                                </m:r>
                              </m:den>
                            </m:f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sub>
                            </m:sSub>
                            <m:r>
                              <a:rPr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𝛤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</m:e>
                        </m:mr>
                        <m:mr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𝛤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𝑑𝑧</m:t>
                                </m:r>
                              </m:den>
                            </m:f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𝛤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sub>
                            </m:sSub>
                          </m:e>
                        </m:mr>
                        <m:mr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𝛤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𝑑𝑧</m:t>
                                </m:r>
                              </m:den>
                            </m:f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=−</m:t>
                            </m:r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𝑑𝑧</m:t>
                                </m:r>
                              </m:den>
                            </m:f>
                            <m:r>
                              <a:rPr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𝜙</m:t>
                                </m:r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𝑑𝑧</m:t>
                                </m:r>
                              </m:den>
                            </m:f>
                            <m:r>
                              <a:rPr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</m:mr>
                      </m:m>
                      <m:r>
                        <a:rPr>
                          <a:latin typeface="Cambria Math" panose="02040503050406030204" pitchFamily="18" charset="0"/>
                        </a:rPr>
                        <m:t>  </m:t>
                      </m:r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:r>
                  <a:rPr dirty="0"/>
                  <a:t>Ampere’s law connects the fields and the flow components: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𝑑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/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𝑑𝑧</m:t>
                      </m:r>
                      <m:r>
                        <a:rPr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limLoc m:val="undOvr"/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​</m:t>
                          </m:r>
                        </m:sup>
                        <m:e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</m:e>
                      </m:nary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𝑒𝑥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𝑛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𝛤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/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  </m:t>
                      </m:r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𝑑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/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𝑑𝑧</m:t>
                      </m:r>
                      <m:r>
                        <a:rPr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​</m:t>
                          </m:r>
                        </m:sup>
                        <m:e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</m:e>
                      </m:nary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𝑒𝑦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=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𝑛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𝛤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/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  </m:t>
                      </m:r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</m:oMath>
                  </m:oMathPara>
                </a14:m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935665"/>
                <a:ext cx="8229600" cy="4152014"/>
              </a:xfrm>
              <a:blipFill>
                <a:blip r:embed="rId2"/>
                <a:stretch>
                  <a:fillRect l="-309" t="-1220" b="-213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691514"/>
                <a:ext cx="8229600" cy="4406156"/>
              </a:xfrm>
            </p:spPr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This is a system of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>
                        <a:latin typeface="Cambria Math" panose="02040503050406030204" pitchFamily="18" charset="0"/>
                      </a:rPr>
                      <m:t>+2</m:t>
                    </m:r>
                  </m:oMath>
                </a14:m>
                <a:r>
                  <a:rPr lang="en-US" dirty="0"/>
                  <a:t> equations for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>
                        <a:latin typeface="Cambria Math" panose="02040503050406030204" pitchFamily="18" charset="0"/>
                      </a:rPr>
                      <m:t>+2</m:t>
                    </m:r>
                  </m:oMath>
                </a14:m>
                <a:r>
                  <a:rPr lang="en-US" dirty="0"/>
                  <a:t> unknown dependent variables: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ar-AE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ar-AE" dirty="0"/>
                  <a:t>, </a:t>
                </a:r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each of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ar-AE" dirty="0"/>
                  <a:t>, </a:t>
                </a:r>
                <a:r>
                  <a:rPr lang="en-US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ar-AE" dirty="0"/>
                  <a:t>.</a:t>
                </a:r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:r>
                  <a:rPr dirty="0"/>
                  <a:t>We are interested in solutions 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ar-AE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ar-AE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  <m:sup>
                        <m:r>
                          <a:rPr lang="ar-AE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ar-A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ar-AE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ar-AE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  <m:sup>
                        <m:r>
                          <a:rPr lang="ar-AE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ar-A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ar-AE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ar-AE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ar-AE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ar-A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𝑐𝑜𝑛𝑠𝑡</m:t>
                    </m:r>
                  </m:oMath>
                </a14:m>
                <a:r>
                  <a:rPr lang="ar-AE" dirty="0">
                    <a:solidFill>
                      <a:srgbClr val="FF0000"/>
                    </a:solidFill>
                  </a:rPr>
                  <a:t> </a:t>
                </a:r>
                <a:r>
                  <a:rPr dirty="0"/>
                  <a:t>(force-free current sheet). From Ampere’s law (Equation 2) and (Equation 3), we have:</a:t>
                </a:r>
                <a:endParaRPr lang="en-US" dirty="0"/>
              </a:p>
              <a:p>
                <a:pPr marL="0" lvl="0" indent="0">
                  <a:buNone/>
                </a:pPr>
                <a:endParaRPr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𝑛</m:t>
                      </m:r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  <m:r>
                        <a:rPr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:r>
                  <a:rPr lang="en-US" dirty="0"/>
                  <a:t>F</a:t>
                </a:r>
                <a:r>
                  <a:rPr dirty="0"/>
                  <a:t>rom first two </a:t>
                </a:r>
                <a:r>
                  <a:rPr lang="en-US" dirty="0"/>
                  <a:t>momentum </a:t>
                </a:r>
                <a:r>
                  <a:rPr dirty="0"/>
                  <a:t>equations</a:t>
                </a:r>
                <a:r>
                  <a:rPr lang="en-US" dirty="0"/>
                  <a:t>, we have:</a:t>
                </a:r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>
                          <a:latin typeface="Cambria Math" panose="02040503050406030204" pitchFamily="18" charset="0"/>
                        </a:rPr>
                        <m:t>=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𝑐𝑜𝑛𝑠𝑡</m:t>
                      </m:r>
                    </m:oMath>
                  </m:oMathPara>
                </a14:m>
                <a:endParaRPr lang="en-US" dirty="0"/>
              </a:p>
              <a:p>
                <a:pPr marL="0" lvl="0" indent="0">
                  <a:buNone/>
                </a:pPr>
                <a:endParaRPr lang="en-US" b="1" dirty="0"/>
              </a:p>
              <a:p>
                <a:pPr marL="0" lvl="0" indent="0">
                  <a:buNone/>
                </a:pPr>
                <a:r>
                  <a:rPr lang="en-US" b="1" dirty="0"/>
                  <a:t>Definition 1</a:t>
                </a:r>
                <a:r>
                  <a:rPr lang="en-US" dirty="0"/>
                  <a:t> Force-free condition let us express the magnetic field and velocity in terms of the angle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: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, 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cos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, 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sin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691514"/>
                <a:ext cx="8229600" cy="4406156"/>
              </a:xfrm>
              <a:blipFill>
                <a:blip r:embed="rId2"/>
                <a:stretch>
                  <a:fillRect l="-463" t="-1724" r="-10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BAE0D-7E56-2135-A20B-EF44C549A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225BBA-E84C-D06A-3FB0-0E7E407953F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390617"/>
                <a:ext cx="8229600" cy="4752883"/>
              </a:xfrm>
            </p:spPr>
            <p:txBody>
              <a:bodyPr>
                <a:normAutofit fontScale="62500" lnSpcReduction="20000"/>
              </a:bodyPr>
              <a:lstStyle/>
              <a:p>
                <a:pPr marL="0" lvl="0" indent="0">
                  <a:buNone/>
                </a:pPr>
                <a:r>
                  <a:rPr dirty="0"/>
                  <a:t>The first momentum equation (Equation 2) after substituting the above expression becomes:</a:t>
                </a:r>
                <a:endParaRPr lang="en-US" dirty="0"/>
              </a:p>
              <a:p>
                <a:pPr marL="0" lvl="0" indent="0">
                  <a:buNone/>
                </a:pPr>
                <a:endParaRPr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sin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′=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sin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/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𝛤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sin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′=−</m:t>
                      </m:r>
                      <m:f>
                        <m:f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𝛤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</m:den>
                      </m:f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</m:den>
                      </m:f>
                      <m:r>
                        <a:rPr>
                          <a:latin typeface="Cambria Math" panose="02040503050406030204" pitchFamily="18" charset="0"/>
                        </a:rPr>
                        <m:t>  </m:t>
                      </m:r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d>
                    </m:oMath>
                  </m:oMathPara>
                </a14:m>
                <a:endParaRPr dirty="0"/>
              </a:p>
              <a:p>
                <a:pPr lvl="0"/>
                <a:r>
                  <a:rPr dirty="0"/>
                  <a:t>Note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dirty="0"/>
                  <a:t> are dependent variables,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𝛤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dirty="0"/>
                  <a:t> are constants determined by the system.</a:t>
                </a:r>
              </a:p>
              <a:p>
                <a:pPr lvl="0"/>
                <a:r>
                  <a:rPr b="1" dirty="0"/>
                  <a:t>So given the profile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b="1" dirty="0"/>
                  <a:t>, we could solve the above equation to get the profile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b="1" dirty="0"/>
                  <a:t>, thus the profile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b="1" dirty="0"/>
                  <a:t>.</a:t>
                </a:r>
              </a:p>
              <a:p>
                <a:pPr lvl="0"/>
                <a:endParaRPr dirty="0"/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:r>
                  <a:rPr dirty="0"/>
                  <a:t>The Ampere’s law (Equation 4) become: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⇒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>
                          <a:latin typeface="Cambria Math" panose="02040503050406030204" pitchFamily="18" charset="0"/>
                        </a:rPr>
                        <m:t>′=−</m:t>
                      </m:r>
                      <m:f>
                        <m:f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>
                              <a:latin typeface="Cambria Math" panose="02040503050406030204" pitchFamily="18" charset="0"/>
                            </a:rPr>
                            <m:t>∑</m:t>
                          </m:r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𝛤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den>
                      </m:f>
                      <m:r>
                        <a:rPr>
                          <a:latin typeface="Cambria Math" panose="02040503050406030204" pitchFamily="18" charset="0"/>
                        </a:rPr>
                        <m:t>  </m:t>
                      </m:r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8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 plasma bulk velocity is related to one specific species</a:t>
                </a:r>
                <a:endParaRPr lang="en-US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ar-AE">
                          <a:latin typeface="Cambria Math" panose="02040503050406030204" pitchFamily="18" charset="0"/>
                        </a:rPr>
                        <m:t>𝑛𝑢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≡∑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𝛤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den>
                          </m:f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𝛤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sub>
                              </m:sSub>
                            </m:den>
                          </m:f>
                          <m:r>
                            <a:rPr lang="ar-AE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endParaRPr dirty="0"/>
              </a:p>
              <a:p>
                <a:pPr marL="0" lvl="0" indent="0">
                  <a:buNone/>
                </a:pPr>
                <a:endParaRPr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225BBA-E84C-D06A-3FB0-0E7E407953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90617"/>
                <a:ext cx="8229600" cy="4752883"/>
              </a:xfrm>
              <a:blipFill>
                <a:blip r:embed="rId3"/>
                <a:stretch>
                  <a:fillRect l="-309" t="-10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2" descr="Boring Gif - IceGif">
            <a:extLst>
              <a:ext uri="{FF2B5EF4-FFF2-40B4-BE49-F238E27FC236}">
                <a16:creationId xmlns:a16="http://schemas.microsoft.com/office/drawing/2014/main" id="{5BAF8227-8221-4CEA-3FF1-3A931FFDA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458225" y="3244350"/>
            <a:ext cx="2513495" cy="1307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073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Solutions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lvl="0" indent="0">
                  <a:buNone/>
                </a:pPr>
                <a:r>
                  <a:rPr dirty="0"/>
                  <a:t>The system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dirty="0"/>
                  <a:t> could be fully determined provided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𝑛</m:t>
                    </m:r>
                    <m:d>
                      <m:d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dirty="0"/>
                  <a:t> profiles.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>
                          <a:latin typeface="Cambria Math" panose="02040503050406030204" pitchFamily="18" charset="0"/>
                        </a:rPr>
                        <m:t>=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  <m:d>
                            <m:d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:r>
                  <a:rPr dirty="0"/>
                  <a:t>Assuming density profile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>
                          <a:latin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∞</m:t>
                          </m:r>
                        </m:e>
                      </m:d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>
                              <a:latin typeface="Cambria Math" panose="02040503050406030204" pitchFamily="18" charset="0"/>
                            </a:rPr>
                            <m:t>𝜅</m:t>
                          </m:r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𝛤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>
                            <a:rPr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/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</m:d>
                            </m:e>
                            <m:sup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:r>
                  <a:rPr dirty="0"/>
                  <a:t>Solving analytically, we have the rotation angle profile as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𝜃</m:t>
                      </m:r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>
                          <a:latin typeface="Cambria Math" panose="02040503050406030204" pitchFamily="18" charset="0"/>
                        </a:rPr>
                        <m:t>→</m:t>
                      </m:r>
                      <m:f>
                        <m:f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𝜅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𝐿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sSup>
                        <m:s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tan</m:t>
                          </m:r>
                        </m:e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35" t="-11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14A4-7CDC-25B6-0839-228EA327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Discontinuities aka current 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382F6-2D66-C299-1626-BE07D9CBE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954" y="1875740"/>
            <a:ext cx="2929746" cy="249570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300" dirty="0"/>
              <a:t>Discontinuous changes in plasmas parameters and magnetic ﬁelds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6CC47A-833A-461D-DEAF-E2BAC171C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2741456"/>
            <a:ext cx="5829300" cy="36433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1419C6-185E-C2D5-5EEA-147BA7446516}"/>
              </a:ext>
            </a:extLst>
          </p:cNvPr>
          <p:cNvSpPr txBox="1"/>
          <p:nvPr/>
        </p:nvSpPr>
        <p:spPr>
          <a:xfrm>
            <a:off x="1106378" y="4413072"/>
            <a:ext cx="158133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i="1" dirty="0"/>
              <a:t>Colburn et al., 1966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8B4EA2A-1125-E013-02A1-A9C7D402F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302" y="857049"/>
            <a:ext cx="5829300" cy="251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380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Beutiful moment - solutions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lvl="0" indent="0">
                  <a:buNone/>
                </a:pPr>
                <a:r>
                  <a:rPr dirty="0"/>
                  <a:t>In dimensionless form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cos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𝑛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>
                                <a:latin typeface="Cambria Math" panose="02040503050406030204" pitchFamily="18" charset="0"/>
                              </a:rPr>
                              <m:t>𝑛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∞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sub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​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𝛤</m:t>
                                        </m:r>
                                      </m:e>
                                      <m:sub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sub>
                                    </m:sSub>
                                  </m:e>
                                </m:nary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cos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627" t="-14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lvl="0" indent="0">
                  <a:buNone/>
                </a:pPr>
                <a:r>
                  <a:rPr dirty="0"/>
                  <a:t>In physical units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𝜅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cos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𝜅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𝑛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∞</m:t>
                                </m:r>
                              </m:sub>
                            </m:sSub>
                            <m:r>
                              <a:rPr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den>
                            </m:f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sub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​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𝛤</m:t>
                                        </m:r>
                                      </m:e>
                                      <m:sub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sub>
                                    </m:sSub>
                                  </m:e>
                                </m:nary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𝜅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  <m:f>
                              <m:f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cos</m:t>
                            </m:r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𝜅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943" t="-14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42008D2-5683-ABC6-9857-7F71F2B29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Symmetric case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4B6E681-7547-4200-7904-47BF64C717E1}"/>
                  </a:ext>
                </a:extLst>
              </p:cNvPr>
              <p:cNvSpPr txBox="1"/>
              <p:nvPr/>
            </p:nvSpPr>
            <p:spPr>
              <a:xfrm>
                <a:off x="5921514" y="-39042"/>
                <a:ext cx="1848678" cy="13472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ar-AE" sz="11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  <m:e>
                            <m:sSub>
                              <m:sSub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 sz="1100"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b>
                                  <m:sSub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100"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/>
                        </m:mr>
                        <m:mr>
                          <m:e/>
                          <m:e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∞</m:t>
                                </m:r>
                              </m:e>
                            </m:d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sub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​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𝛤</m:t>
                                        </m:r>
                                      </m:e>
                                      <m:sub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sub>
                                    </m:sSub>
                                  </m:e>
                                </m:nary>
                              </m:num>
                              <m:den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e>
                              <m:sub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sSub>
                                  <m:sSub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m:rPr>
                                <m:sty m:val="p"/>
                              </m:rPr>
                              <a:rPr lang="en-US" sz="1100"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b>
                                  <m:sSub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100"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/>
                        </m:mr>
                      </m:m>
                    </m:oMath>
                  </m:oMathPara>
                </a14:m>
                <a:endParaRPr lang="en-US" sz="11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4B6E681-7547-4200-7904-47BF64C717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1514" y="-39042"/>
                <a:ext cx="1848678" cy="1347292"/>
              </a:xfrm>
              <a:prstGeom prst="rect">
                <a:avLst/>
              </a:prstGeom>
              <a:blipFill>
                <a:blip r:embed="rId2"/>
                <a:stretch>
                  <a:fillRect r="-41781" b="-2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922856-1EFD-1307-B25A-41EAA9A90C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" y="1308250"/>
            <a:ext cx="9144001" cy="352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893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Asymmetric case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3656ED4-06E3-66D4-5AC9-464E6FC4C715}"/>
                  </a:ext>
                </a:extLst>
              </p:cNvPr>
              <p:cNvSpPr txBox="1"/>
              <p:nvPr/>
            </p:nvSpPr>
            <p:spPr>
              <a:xfrm>
                <a:off x="5921514" y="-39042"/>
                <a:ext cx="1848678" cy="13472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ar-AE" sz="11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  <m:e>
                            <m:sSub>
                              <m:sSub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 sz="1100"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b>
                                  <m:sSub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100"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/>
                        </m:mr>
                        <m:mr>
                          <m:e/>
                          <m:e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∞</m:t>
                                </m:r>
                              </m:e>
                            </m:d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sub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​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𝛤</m:t>
                                        </m:r>
                                      </m:e>
                                      <m:sub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sub>
                                    </m:sSub>
                                  </m:e>
                                </m:nary>
                              </m:num>
                              <m:den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e>
                              <m:sub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 sz="1100"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sSub>
                                  <m:sSub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m:rPr>
                                <m:sty m:val="p"/>
                              </m:rPr>
                              <a:rPr lang="en-US" sz="1100"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lang="ar-AE" sz="11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r>
                                  <a:rPr lang="ar-AE" sz="110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sSub>
                                  <m:sSub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100"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ar-AE" sz="110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ar-AE" sz="11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ar-AE" sz="11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 lang="ar-AE" sz="110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/>
                        </m:mr>
                      </m:m>
                    </m:oMath>
                  </m:oMathPara>
                </a14:m>
                <a:endParaRPr lang="en-US" sz="11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3656ED4-06E3-66D4-5AC9-464E6FC4C7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1514" y="-39042"/>
                <a:ext cx="1848678" cy="1347292"/>
              </a:xfrm>
              <a:prstGeom prst="rect">
                <a:avLst/>
              </a:prstGeom>
              <a:blipFill>
                <a:blip r:embed="rId2"/>
                <a:stretch>
                  <a:fillRect r="-41781" b="-2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26226FEA-56B9-A4E3-EE0E-378AEE772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8250"/>
            <a:ext cx="9135365" cy="331904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D8DB-32CB-BFD4-F6F3-62C9BA13A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Velocity profile - effect of multiple fluids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E98B99-9081-680B-3AD7-F2947E1DEE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388619"/>
            <a:ext cx="8229600" cy="301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12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CE8C2-DA55-6C61-C98E-3F710BFC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Alfvénicity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D5E9FE-01C2-CE58-C058-61A4937715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12613"/>
            <a:ext cx="8229600" cy="296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370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82313-1B9B-9FAD-6EB0-2C69288E3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Asymptotic velocity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9C8A462-BA2F-2A0E-AD07-8FE3BC4DB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389192"/>
            <a:ext cx="8229600" cy="301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6519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2442F-5CEA-6FE8-AB79-F7DDF5250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414C9532-AC11-36C4-4B74-7ABF22548E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572" y="1063229"/>
                <a:ext cx="3595991" cy="4033331"/>
              </a:xfrm>
            </p:spPr>
            <p:txBody>
              <a:bodyPr>
                <a:normAutofit fontScale="55000" lnSpcReduction="20000"/>
              </a:bodyPr>
              <a:lstStyle/>
              <a:p>
                <a:pPr marL="0" indent="0">
                  <a:buNone/>
                </a:pPr>
                <a:r>
                  <a:rPr lang="en-US" dirty="0">
                    <a:solidFill>
                      <a:srgbClr val="000000"/>
                    </a:solidFill>
                    <a:effectLst/>
                    <a:latin typeface="Helvetica Neue" panose="02000503000000020004" pitchFamily="2" charset="0"/>
                  </a:rPr>
                  <a:t>We have developed a multi-fluid force-free current sheet model with </a:t>
                </a:r>
              </a:p>
              <a:p>
                <a:pPr marL="0" indent="0">
                  <a:buNone/>
                </a:pPr>
                <a:endParaRPr lang="en-US" dirty="0">
                  <a:solidFill>
                    <a:srgbClr val="000000"/>
                  </a:solidFill>
                  <a:effectLst/>
                  <a:latin typeface="Helvetica Neue" panose="02000503000000020004" pitchFamily="2" charset="0"/>
                </a:endParaRPr>
              </a:p>
              <a:p>
                <a:r>
                  <a:rPr lang="en-US" dirty="0">
                    <a:solidFill>
                      <a:srgbClr val="000000"/>
                    </a:solidFill>
                    <a:effectLst/>
                    <a:latin typeface="Helvetica Neue" panose="02000503000000020004" pitchFamily="2" charset="0"/>
                  </a:rPr>
                  <a:t>non-zero normal magnetic field and </a:t>
                </a:r>
              </a:p>
              <a:p>
                <a:r>
                  <a:rPr lang="en-US" dirty="0">
                    <a:solidFill>
                      <a:srgbClr val="000000"/>
                    </a:solidFill>
                    <a:effectLst/>
                    <a:latin typeface="Helvetica Neue" panose="02000503000000020004" pitchFamily="2" charset="0"/>
                  </a:rPr>
                  <a:t>non-zero asymptotic density</a:t>
                </a:r>
              </a:p>
              <a:p>
                <a:pPr marL="0" indent="0">
                  <a:buNone/>
                </a:pPr>
                <a:endParaRPr lang="en-US" dirty="0">
                  <a:solidFill>
                    <a:srgbClr val="000000"/>
                  </a:solidFill>
                  <a:effectLst/>
                  <a:latin typeface="Helvetica Neue" panose="02000503000000020004" pitchFamily="2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  <m:e>
                            <m:sSub>
                              <m:sSub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𝜅</m:t>
                                    </m:r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  <m:sSup>
                                  <m:s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  <m:d>
                              <m:d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𝜅</m:t>
                                    </m:r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  <m:sSup>
                                  <m:s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d>
                              <m:d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∞</m:t>
                                </m:r>
                              </m:sub>
                            </m:sSub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den>
                            </m:f>
                            <m:f>
                              <m:f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sub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​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𝛤</m:t>
                                        </m:r>
                                      </m:e>
                                      <m:sub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sub>
                                    </m:sSub>
                                  </m:e>
                                </m:nary>
                              </m:num>
                              <m:den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e>
                              <m:sub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sSub>
                                  <m:sSub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  <m:f>
                              <m:f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sin</m:t>
                            </m:r>
                            <m:d>
                              <m:d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𝜅</m:t>
                                    </m:r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  <m:sSup>
                                  <m:s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  <m:mr>
                          <m:e/>
                          <m:e>
                            <m:sSub>
                              <m:sSub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𝐽</m:t>
                                </m:r>
                              </m:e>
                              <m:sub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𝜅</m:t>
                                </m:r>
                                <m:sSub>
                                  <m:sSub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  <m:f>
                              <m:f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1+</m:t>
                                </m:r>
                                <m:sSup>
                                  <m:s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/</m:t>
                                        </m:r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  <m:d>
                              <m:d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𝜅</m:t>
                                    </m:r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  <m:sSup>
                                  <m:sSup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ar-AE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ar-A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ar-A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num>
                                      <m:den>
                                        <m:r>
                                          <a:rPr lang="ar-AE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en-US" dirty="0">
                  <a:solidFill>
                    <a:srgbClr val="000000"/>
                  </a:solidFill>
                  <a:effectLst/>
                  <a:latin typeface="Helvetica Neue" panose="02000503000000020004" pitchFamily="2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414C9532-AC11-36C4-4B74-7ABF22548E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572" y="1063229"/>
                <a:ext cx="3595991" cy="4033331"/>
              </a:xfrm>
              <a:blipFill>
                <a:blip r:embed="rId2"/>
                <a:stretch>
                  <a:fillRect l="-352" t="-9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FC5D9317-970A-E1BE-0EC8-E5F0D0383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563" y="1569395"/>
            <a:ext cx="5541437" cy="320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778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762F95C1-5C13-CE4E-1502-EB2196C2AE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8329" y="482599"/>
            <a:ext cx="562734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5217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marL="0" lvl="0" indent="0">
              <a:buNone/>
            </a:pPr>
            <a:r>
              <a:t>References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Steinhauer, McCarthy, and Whipple (2008)</a:t>
            </a:r>
          </a:p>
          <a:p>
            <a:pPr marL="0" lvl="0" indent="0">
              <a:buNone/>
            </a:pPr>
            <a:r>
              <a:t>Steinhauer, L. C., M. P. McCarthy, and E. C. Whipple. 2008. “Multifluid Model of a One-Dimensional Steady State Magnetotail Current Sheet.” </a:t>
            </a:r>
            <a:r>
              <a:rPr i="1"/>
              <a:t>Journal of Geophysical Research: Space Physics</a:t>
            </a:r>
            <a:r>
              <a:t> 113 (A4). </a:t>
            </a:r>
            <a:r>
              <a:rPr>
                <a:hlinkClick r:id="rId2"/>
              </a:rPr>
              <a:t>https://doi.org/10.1029/2007JA012578</a:t>
            </a:r>
            <a: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D9062-0455-BE6A-1C0E-6731DC4CE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8AA09-C8CA-4280-6166-5E10E3352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Discontinuities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0C38A9-40A7-1290-FCB0-5FC2437FA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2741456"/>
            <a:ext cx="5829300" cy="364331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A0B1ABB-D4B8-C757-37BD-FD3431C4D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302" y="857049"/>
            <a:ext cx="5829300" cy="251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7255D7C6-1EDF-E3AD-9E50-F7BF68EF7D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0163" y="994172"/>
                <a:ext cx="2844350" cy="3943349"/>
              </a:xfrm>
            </p:spPr>
            <p:txBody>
              <a:bodyPr>
                <a:normAutofit fontScale="85000" lnSpcReduction="10000"/>
              </a:bodyPr>
              <a:lstStyle/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𝑉𝐵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rad>
                        </m:den>
                      </m:f>
                      <m:f>
                        <m:f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𝐕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  <m:sSub>
                                <m:sSubPr>
                                  <m:ctrlPr>
                                    <a:rPr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𝐕</m:t>
                                  </m:r>
                                </m:e>
                                <m: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𝐀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:r>
                  <a:rPr dirty="0"/>
                  <a:t>where</a:t>
                </a:r>
                <a:endParaRPr lang="en-US" dirty="0"/>
              </a:p>
              <a:p>
                <a:pPr marL="0" lvl="0" indent="0">
                  <a:buNone/>
                </a:pPr>
                <a:r>
                  <a:rPr dirty="0"/>
                  <a:t>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𝛥</m:t>
                    </m:r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𝐕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𝐀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r>
                      <a:rPr>
                        <a:latin typeface="Cambria Math" panose="02040503050406030204" pitchFamily="18" charset="0"/>
                      </a:rPr>
                      <m:t>𝛥</m:t>
                    </m:r>
                    <m:f>
                      <m:f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>
                            <a:latin typeface="Cambria Math" panose="02040503050406030204" pitchFamily="18" charset="0"/>
                          </a:rPr>
                          <m:t>𝐁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</m:rad>
                      </m:den>
                    </m:f>
                  </m:oMath>
                </a14:m>
                <a:r>
                  <a:rPr dirty="0"/>
                  <a:t> and</a:t>
                </a:r>
                <a:r>
                  <a:rPr lang="en-US" dirty="0"/>
                  <a:t> </a:t>
                </a:r>
                <a:r>
                  <a:rPr dirty="0"/>
                  <a:t>anisotropy factor</a:t>
                </a:r>
                <a:endParaRPr lang="en-US" dirty="0"/>
              </a:p>
              <a:p>
                <a:pPr marL="0" lvl="0" indent="0">
                  <a:buNone/>
                </a:pPr>
                <a:r>
                  <a:rPr lang="en-US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𝐴</m:t>
                    </m:r>
                    <m:r>
                      <a:rPr>
                        <a:latin typeface="Cambria Math" panose="02040503050406030204" pitchFamily="18" charset="0"/>
                      </a:rPr>
                      <m:t>=1−</m:t>
                    </m:r>
                    <m:f>
                      <m:f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>
                                <a:latin typeface="Cambria Math" panose="02040503050406030204" pitchFamily="18" charset="0"/>
                              </a:rPr>
                              <m:t>∥</m:t>
                            </m:r>
                          </m:sub>
                        </m:sSub>
                        <m:r>
                          <a:rPr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>
                                <a:latin typeface="Cambria Math" panose="02040503050406030204" pitchFamily="18" charset="0"/>
                              </a:rPr>
                              <m:t>⊥</m:t>
                            </m:r>
                          </m:sub>
                        </m:sSub>
                      </m:num>
                      <m:den>
                        <m:sSup>
                          <m:sSupPr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p>
                            <m:r>
                              <a:rPr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>
                            <a:latin typeface="Cambria Math" panose="02040503050406030204" pitchFamily="18" charset="0"/>
                          </a:rPr>
                          <m:t>/</m:t>
                        </m:r>
                        <m:sSub>
                          <m:sSubPr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</m:oMath>
                </a14:m>
                <a:r>
                  <a:rPr dirty="0"/>
                  <a:t>.</a:t>
                </a:r>
                <a:endParaRPr lang="en-US" dirty="0"/>
              </a:p>
              <a:p>
                <a:pPr marL="0" indent="0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𝑉𝐵</m:t>
                        </m:r>
                      </m:sub>
                    </m:sSub>
                  </m:oMath>
                </a14:m>
                <a:r>
                  <a:rPr lang="ar-AE" dirty="0"/>
                  <a:t> </a:t>
                </a:r>
                <a:r>
                  <a:rPr lang="en-US" dirty="0"/>
                  <a:t>is expected to equal </a:t>
                </a:r>
                <a:r>
                  <a:rPr lang="en-US" b="1" dirty="0"/>
                  <a:t>unity</a:t>
                </a:r>
                <a:r>
                  <a:rPr lang="en-US" dirty="0"/>
                  <a:t> for rotational discontinuity</a:t>
                </a:r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7255D7C6-1EDF-E3AD-9E50-F7BF68EF7D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0163" y="994172"/>
                <a:ext cx="2844350" cy="3943349"/>
              </a:xfrm>
              <a:blipFill>
                <a:blip r:embed="rId5"/>
                <a:stretch>
                  <a:fillRect l="-1770" r="-442" b="-22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657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Examples</a:t>
            </a:r>
          </a:p>
        </p:txBody>
      </p:sp>
      <p:pic>
        <p:nvPicPr>
          <p:cNvPr id="3" name="Picture 1" descr="figures/fig_examples.svg"/>
          <p:cNvPicPr>
            <a:picLocks noGrp="1"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413000" y="1193800"/>
            <a:ext cx="4318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Three examples of current sheets observed by Parker Solar Probe (PSP), ARTEMIS and Wind spacecraft with sub-Alfvenic flow velocity.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4FBDF-DDF9-B20C-D564-E671465DF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F1A0A-BE08-6AC8-B56D-F9FEA9EC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Examples</a:t>
            </a:r>
          </a:p>
        </p:txBody>
      </p:sp>
      <p:pic>
        <p:nvPicPr>
          <p:cNvPr id="3" name="Picture 1" descr="figures/fig_examples.svg">
            <a:extLst>
              <a:ext uri="{FF2B5EF4-FFF2-40B4-BE49-F238E27FC236}">
                <a16:creationId xmlns:a16="http://schemas.microsoft.com/office/drawing/2014/main" id="{EB744C04-FC10-203D-5947-A89447F6FCFE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413000" y="1193800"/>
            <a:ext cx="4318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C5E810B-2B1E-1290-8A9A-E1D7F6A5B476}"/>
                  </a:ext>
                </a:extLst>
              </p:cNvPr>
              <p:cNvSpPr txBox="1"/>
              <p:nvPr/>
            </p:nvSpPr>
            <p:spPr>
              <a:xfrm>
                <a:off x="457200" y="4076700"/>
                <a:ext cx="8229600" cy="508000"/>
              </a:xfrm>
              <a:prstGeom prst="rect">
                <a:avLst/>
              </a:prstGeom>
              <a:noFill/>
            </p:spPr>
            <p:txBody>
              <a:bodyPr/>
              <a:lstStyle/>
              <a:p>
                <a:pPr algn="ctr"/>
                <a:r>
                  <a:rPr lang="en-US" b="1" dirty="0">
                    <a:solidFill>
                      <a:srgbClr val="FF0000"/>
                    </a:solidFill>
                  </a:rPr>
                  <a:t>Force-free</a:t>
                </a:r>
                <a:r>
                  <a:rPr lang="en-US" dirty="0"/>
                  <a:t> current sheets are important for modelling low-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dirty="0"/>
                  <a:t> plasmas in laboratory, space and astrophysical applications (Marsh 1996)</a:t>
                </a:r>
              </a:p>
              <a:p>
                <a:pPr marL="0" lvl="0" indent="0" algn="ctr"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C5E810B-2B1E-1290-8A9A-E1D7F6A5B4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4076700"/>
                <a:ext cx="8229600" cy="508000"/>
              </a:xfrm>
              <a:prstGeom prst="rect">
                <a:avLst/>
              </a:prstGeom>
              <a:blipFill>
                <a:blip r:embed="rId4"/>
                <a:stretch>
                  <a:fillRect t="-7500" b="-4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3109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Comparison with Alfven speed and plasma speed 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6400801" y="1204731"/>
                <a:ext cx="2743200" cy="3938769"/>
              </a:xfrm>
            </p:spPr>
            <p:txBody>
              <a:bodyPr>
                <a:normAutofit fontScale="92500"/>
              </a:bodyPr>
              <a:lstStyle/>
              <a:p>
                <a:pPr marL="0" lvl="0" indent="0">
                  <a:buNone/>
                </a:pPr>
                <a:r>
                  <a:rPr dirty="0"/>
                  <a:t>For </a:t>
                </a:r>
                <a:r>
                  <a:rPr lang="en-US" dirty="0"/>
                  <a:t>RD: the solar wind velocity projected onto 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</m:oMath>
                </a14:m>
                <a:r>
                  <a:rPr lang="ar-AE" dirty="0"/>
                  <a:t>,</a:t>
                </a:r>
                <a:r>
                  <a:rPr lang="en-US" dirty="0"/>
                  <a:t> changes due to changes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 algn="ctr">
                  <a:buNone/>
                </a:pP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𝛥</m:t>
                    </m:r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=±</m:t>
                    </m:r>
                    <m:r>
                      <a:rPr>
                        <a:latin typeface="Cambria Math" panose="02040503050406030204" pitchFamily="18" charset="0"/>
                      </a:rPr>
                      <m:t>𝛥</m:t>
                    </m:r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dirty="0"/>
                  <a:t> </a:t>
                </a:r>
                <a:endParaRPr lang="en-US" dirty="0"/>
              </a:p>
              <a:p>
                <a:pPr marL="0" lvl="0" indent="0" algn="ctr">
                  <a:buNone/>
                </a:pPr>
                <a:endParaRPr lang="en-US" dirty="0"/>
              </a:p>
              <a:p>
                <a:pPr marL="0" lvl="0" indent="0" algn="ctr">
                  <a:buNone/>
                </a:pPr>
                <a:r>
                  <a:rPr dirty="0"/>
                  <a:t>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>
                        <a:latin typeface="Cambria Math" panose="02040503050406030204" pitchFamily="18" charset="0"/>
                      </a:rPr>
                      <m:t>/</m:t>
                    </m:r>
                    <m:rad>
                      <m:radPr>
                        <m:degHide m:val="on"/>
                        <m:ctrlPr>
                          <a:rPr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>
                            <a:latin typeface="Cambria Math" panose="02040503050406030204" pitchFamily="18" charset="0"/>
                          </a:rPr>
                          <m:t>𝑛𝑚</m:t>
                        </m:r>
                      </m:e>
                    </m:rad>
                  </m:oMath>
                </a14:m>
                <a:r>
                  <a:rPr dirty="0"/>
                  <a:t> (Hudson 1970).</a:t>
                </a:r>
              </a:p>
            </p:txBody>
          </p:sp>
        </mc:Choice>
        <mc:Fallback xmlns="">
          <p:sp>
            <p:nvSpPr>
              <p:cNvPr id="4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00801" y="1204731"/>
                <a:ext cx="2743200" cy="3938769"/>
              </a:xfrm>
              <a:blipFill>
                <a:blip r:embed="rId3"/>
                <a:stretch>
                  <a:fillRect l="-3241" t="-1286" r="-37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1" descr="../figures/enc2/dvl.spi_n_spi.png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0" y="1301768"/>
            <a:ext cx="6400800" cy="3200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02C434D-1677-986F-6085-B8010725C74C}"/>
                  </a:ext>
                </a:extLst>
              </p:cNvPr>
              <p:cNvSpPr txBox="1"/>
              <p:nvPr/>
            </p:nvSpPr>
            <p:spPr>
              <a:xfrm>
                <a:off x="1585504" y="4229873"/>
                <a:ext cx="347799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mtClean="0">
                          <a:latin typeface="Cambria Math" panose="02040503050406030204" pitchFamily="18" charset="0"/>
                        </a:rPr>
                        <m:t>𝛥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02C434D-1677-986F-6085-B8010725C7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5504" y="4229873"/>
                <a:ext cx="347799" cy="369332"/>
              </a:xfrm>
              <a:prstGeom prst="rect">
                <a:avLst/>
              </a:prstGeom>
              <a:blipFill>
                <a:blip r:embed="rId5"/>
                <a:stretch>
                  <a:fillRect r="-448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82E550D-6911-9245-ADC0-A7D727B4F5C9}"/>
                  </a:ext>
                </a:extLst>
              </p:cNvPr>
              <p:cNvSpPr txBox="1"/>
              <p:nvPr/>
            </p:nvSpPr>
            <p:spPr>
              <a:xfrm>
                <a:off x="4783235" y="4283584"/>
                <a:ext cx="347799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mtClean="0">
                          <a:latin typeface="Cambria Math" panose="02040503050406030204" pitchFamily="18" charset="0"/>
                        </a:rPr>
                        <m:t>𝛥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82E550D-6911-9245-ADC0-A7D727B4F5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3235" y="4283584"/>
                <a:ext cx="347799" cy="369332"/>
              </a:xfrm>
              <a:prstGeom prst="rect">
                <a:avLst/>
              </a:prstGeom>
              <a:blipFill>
                <a:blip r:embed="rId6"/>
                <a:stretch>
                  <a:fillRect r="-413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7B4DF09-0FD7-11E0-368E-B421733C6EEC}"/>
                  </a:ext>
                </a:extLst>
              </p:cNvPr>
              <p:cNvSpPr txBox="1"/>
              <p:nvPr/>
            </p:nvSpPr>
            <p:spPr>
              <a:xfrm>
                <a:off x="-1" y="2804783"/>
                <a:ext cx="347799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>
                          <a:latin typeface="Cambria Math" panose="02040503050406030204" pitchFamily="18" charset="0"/>
                        </a:rPr>
                        <m:t>𝛥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7B4DF09-0FD7-11E0-368E-B421733C6E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2804783"/>
                <a:ext cx="347799" cy="369332"/>
              </a:xfrm>
              <a:prstGeom prst="rect">
                <a:avLst/>
              </a:prstGeom>
              <a:blipFill>
                <a:blip r:embed="rId7"/>
                <a:stretch>
                  <a:fillRect r="-3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FA14288-19EC-F1AF-68D1-7F9025C64506}"/>
                  </a:ext>
                </a:extLst>
              </p:cNvPr>
              <p:cNvSpPr txBox="1"/>
              <p:nvPr/>
            </p:nvSpPr>
            <p:spPr>
              <a:xfrm>
                <a:off x="3026499" y="2804783"/>
                <a:ext cx="347799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>
                          <a:latin typeface="Cambria Math" panose="02040503050406030204" pitchFamily="18" charset="0"/>
                        </a:rPr>
                        <m:t>𝛥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FA14288-19EC-F1AF-68D1-7F9025C645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6499" y="2804783"/>
                <a:ext cx="347799" cy="369332"/>
              </a:xfrm>
              <a:prstGeom prst="rect">
                <a:avLst/>
              </a:prstGeom>
              <a:blipFill>
                <a:blip r:embed="rId8"/>
                <a:stretch>
                  <a:fillRect r="-3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9135853-ADE3-DBA5-6F74-567EADA7ED42}"/>
                  </a:ext>
                </a:extLst>
              </p:cNvPr>
              <p:cNvSpPr txBox="1"/>
              <p:nvPr/>
            </p:nvSpPr>
            <p:spPr>
              <a:xfrm>
                <a:off x="1012307" y="4743390"/>
                <a:ext cx="759259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/>
                <a:r>
                  <a:rPr lang="en-US" sz="1600" b="1" i="1" dirty="0"/>
                  <a:t>K1: </a:t>
                </a:r>
                <a14:m>
                  <m:oMath xmlns:m="http://schemas.openxmlformats.org/officeDocument/2006/math">
                    <m:r>
                      <a:rPr lang="en-US" sz="1600" b="1" i="1">
                        <a:latin typeface="Cambria Math" panose="02040503050406030204" pitchFamily="18" charset="0"/>
                      </a:rPr>
                      <m:t>𝜟</m:t>
                    </m:r>
                    <m:sSub>
                      <m:sSubPr>
                        <m:ctrlPr>
                          <a:rPr lang="ar-AE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1600" b="1" i="1"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ar-AE" sz="1600" b="1" i="1">
                            <a:latin typeface="Cambria Math" panose="02040503050406030204" pitchFamily="18" charset="0"/>
                          </a:rPr>
                          <m:t>𝒍</m:t>
                        </m:r>
                      </m:sub>
                    </m:sSub>
                  </m:oMath>
                </a14:m>
                <a:r>
                  <a:rPr lang="ar-AE" sz="1600" b="1" i="1" dirty="0"/>
                  <a:t>,</a:t>
                </a:r>
                <a:r>
                  <a:rPr lang="en-US" sz="1600" b="1" i="1" dirty="0"/>
                  <a:t>l demonstrates a strong </a:t>
                </a:r>
                <a:r>
                  <a:rPr lang="en-US" sz="1600" b="1" i="1" dirty="0">
                    <a:solidFill>
                      <a:srgbClr val="FF0000"/>
                    </a:solidFill>
                  </a:rPr>
                  <a:t>correlation</a:t>
                </a:r>
                <a:r>
                  <a:rPr lang="en-US" sz="1600" b="1" i="1" dirty="0"/>
                  <a:t> with </a:t>
                </a:r>
                <a14:m>
                  <m:oMath xmlns:m="http://schemas.openxmlformats.org/officeDocument/2006/math">
                    <m:r>
                      <a:rPr lang="en-US" sz="1600" b="1" i="1">
                        <a:latin typeface="Cambria Math" panose="02040503050406030204" pitchFamily="18" charset="0"/>
                      </a:rPr>
                      <m:t>𝜟</m:t>
                    </m:r>
                    <m:sSub>
                      <m:sSubPr>
                        <m:ctrlPr>
                          <a:rPr lang="ar-AE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1600" b="1" i="1"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ar-AE" sz="1600" b="1" i="1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</m:oMath>
                </a14:m>
                <a:r>
                  <a:rPr lang="ar-AE" sz="1600" i="1" dirty="0"/>
                  <a:t>, </a:t>
                </a:r>
                <a:r>
                  <a:rPr lang="en-US" sz="1600" i="1" dirty="0"/>
                  <a:t>albeit being consistently smaller.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9135853-ADE3-DBA5-6F74-567EADA7ED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307" y="4743390"/>
                <a:ext cx="7592591" cy="338554"/>
              </a:xfrm>
              <a:prstGeom prst="rect">
                <a:avLst/>
              </a:prstGeom>
              <a:blipFill>
                <a:blip r:embed="rId9"/>
                <a:stretch>
                  <a:fillRect l="-334" t="-7143" b="-17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CB44B-8AED-BD3F-11D9-764A7DEEF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9ECEC-C432-A335-7870-E0E94BA59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Comparison with </a:t>
            </a:r>
            <a:r>
              <a:rPr lang="en-US" dirty="0"/>
              <a:t>MHD theory-predicted and directly measured anisotropies 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A35822-61C0-3D1D-01B9-226AE9FF90F2}"/>
              </a:ext>
            </a:extLst>
          </p:cNvPr>
          <p:cNvSpPr txBox="1"/>
          <p:nvPr/>
        </p:nvSpPr>
        <p:spPr>
          <a:xfrm>
            <a:off x="316392" y="4731146"/>
            <a:ext cx="863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/>
              <a:t>K2: Anisotropic MHD theory-predicted anisotropies is </a:t>
            </a:r>
            <a:r>
              <a:rPr lang="en-US" sz="1600" b="1" i="1" dirty="0">
                <a:solidFill>
                  <a:srgbClr val="FF0000"/>
                </a:solidFill>
              </a:rPr>
              <a:t>larger</a:t>
            </a:r>
            <a:r>
              <a:rPr lang="en-US" sz="1600" b="1" i="1" dirty="0"/>
              <a:t> than directly measured ion anisotropies</a:t>
            </a:r>
            <a:endParaRPr lang="en-US" sz="1600" i="1" dirty="0"/>
          </a:p>
        </p:txBody>
      </p:sp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D9C71825-C2A2-1627-C61F-449B666147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01587" y="1200150"/>
            <a:ext cx="4540825" cy="339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5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sz="2400" dirty="0"/>
              <a:t>Theory - previous art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/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457201" y="1076326"/>
                <a:ext cx="3208491" cy="3997380"/>
              </a:xfrm>
            </p:spPr>
            <p:txBody>
              <a:bodyPr>
                <a:normAutofit/>
              </a:bodyPr>
              <a:lstStyle/>
              <a:p>
                <a:pPr marL="0" lvl="0" indent="0">
                  <a:spcBef>
                    <a:spcPts val="3000"/>
                  </a:spcBef>
                  <a:buNone/>
                </a:pPr>
                <a:r>
                  <a:rPr sz="1600" b="1" dirty="0"/>
                  <a:t>Multi-fluid model</a:t>
                </a:r>
              </a:p>
              <a:p>
                <a:pPr marL="0" lvl="0" indent="0">
                  <a:buNone/>
                </a:pPr>
                <a:r>
                  <a:rPr sz="1600" dirty="0"/>
                  <a:t>A multi-fluid model is developed to estimate the ratio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160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sz="1600">
                            <a:latin typeface="Cambria Math" panose="02040503050406030204" pitchFamily="18" charset="0"/>
                          </a:rPr>
                          <m:t>𝑉𝐵</m:t>
                        </m:r>
                      </m:sub>
                    </m:sSub>
                  </m:oMath>
                </a14:m>
                <a:r>
                  <a:rPr sz="1600" dirty="0"/>
                  <a:t> (Neugebauer et al. 1984).</a:t>
                </a:r>
                <a:endParaRPr lang="en-US" sz="1600" dirty="0"/>
              </a:p>
              <a:p>
                <a:pPr marL="0" lvl="0" indent="0">
                  <a:buNone/>
                </a:pPr>
                <a:endParaRPr sz="1600"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60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sz="1600">
                              <a:latin typeface="Cambria Math" panose="02040503050406030204" pitchFamily="18" charset="0"/>
                            </a:rPr>
                            <m:t>𝑉𝐵</m:t>
                          </m:r>
                        </m:sub>
                      </m:sSub>
                      <m:d>
                        <m:dPr>
                          <m:ctrlPr>
                            <a:rPr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sz="1600"/>
                            <m:t> </m:t>
                          </m:r>
                          <m:r>
                            <m:rPr>
                              <m:nor/>
                            </m:rPr>
                            <a:rPr sz="1600"/>
                            <m:t>multi</m:t>
                          </m:r>
                          <m:r>
                            <m:rPr>
                              <m:nor/>
                            </m:rPr>
                            <a:rPr sz="1600"/>
                            <m:t> </m:t>
                          </m:r>
                        </m:e>
                      </m:d>
                      <m:r>
                        <a:rPr sz="16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sz="1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sz="16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sz="1600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sz="16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sz="160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sz="1600">
                                      <a:latin typeface="Cambria Math" panose="02040503050406030204" pitchFamily="18" charset="0"/>
                                    </a:rPr>
                                    <m:t>​</m:t>
                                  </m:r>
                                </m:sup>
                                <m:e>
                                  <m:f>
                                    <m:fPr>
                                      <m:ctrlPr>
                                        <a:rPr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|"/>
                                              <m:endChr m:val="|"/>
                                              <m:ctrlPr>
                                                <a:rPr sz="16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sz="1600">
                                                  <a:latin typeface="Cambria Math" panose="02040503050406030204" pitchFamily="18" charset="0"/>
                                                </a:rPr>
                                                <m:t>𝛥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sz="16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sz="1600">
                                                      <a:latin typeface="Cambria Math" panose="02040503050406030204" pitchFamily="18" charset="0"/>
                                                    </a:rPr>
                                                    <m:t>𝐕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sz="1600">
                                                      <a:latin typeface="Cambria Math" panose="02040503050406030204" pitchFamily="18" charset="0"/>
                                                    </a:rPr>
                                                    <m:t>𝐢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sz="160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|"/>
                                              <m:endChr m:val="|"/>
                                              <m:ctrlPr>
                                                <a:rPr sz="16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sz="1600">
                                                  <a:latin typeface="Cambria Math" panose="02040503050406030204" pitchFamily="18" charset="0"/>
                                                </a:rPr>
                                                <m:t>𝛥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sz="1600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sz="1600">
                                                      <a:latin typeface="Cambria Math" panose="02040503050406030204" pitchFamily="18" charset="0"/>
                                                    </a:rPr>
                                                    <m:t>𝐕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sz="1600">
                                                      <a:latin typeface="Cambria Math" panose="02040503050406030204" pitchFamily="18" charset="0"/>
                                                    </a:rPr>
                                                    <m:t>𝐢</m:t>
                                                  </m:r>
                                                  <m:r>
                                                    <a:rPr sz="1600">
                                                      <a:latin typeface="Cambria Math" panose="02040503050406030204" pitchFamily="18" charset="0"/>
                                                    </a:rPr>
                                                    <m:t>,</m:t>
                                                  </m:r>
                                                  <m:r>
                                                    <a:rPr sz="1600">
                                                      <a:latin typeface="Cambria Math" panose="02040503050406030204" pitchFamily="18" charset="0"/>
                                                    </a:rPr>
                                                    <m:t>𝐀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sz="160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</m:e>
                              </m:nary>
                            </m:e>
                          </m:d>
                        </m:e>
                        <m:sup>
                          <m:r>
                            <a:rPr sz="1600">
                              <a:latin typeface="Cambria Math" panose="02040503050406030204" pitchFamily="18" charset="0"/>
                            </a:rPr>
                            <m:t>1/2</m:t>
                          </m:r>
                        </m:sup>
                      </m:sSup>
                    </m:oMath>
                  </m:oMathPara>
                </a14:m>
                <a:endParaRPr sz="1600" dirty="0"/>
              </a:p>
              <a:p>
                <a:pPr marL="0" lvl="0" indent="0">
                  <a:buNone/>
                </a:pPr>
                <a:endParaRPr lang="en-US" sz="1600" dirty="0"/>
              </a:p>
              <a:p>
                <a:r>
                  <a:rPr lang="en-US" sz="1600" dirty="0"/>
                  <a:t>However no analytical solution is provided for the force-free current sheet.</a:t>
                </a:r>
              </a:p>
            </p:txBody>
          </p:sp>
        </mc:Choice>
        <mc:Fallback xmlns="">
          <p:sp>
            <p:nvSpPr>
              <p:cNvPr id="4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457201" y="1076326"/>
                <a:ext cx="3208491" cy="3997380"/>
              </a:xfrm>
              <a:blipFill>
                <a:blip r:embed="rId2"/>
                <a:stretch>
                  <a:fillRect l="-1186" t="-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1" descr="figures/jgra18999-fig-0001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975100" y="203200"/>
            <a:ext cx="4305300" cy="3873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Ion trajectories in model magnetic field.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/>
              <p:cNvSpPr>
                <a:spLocks noGrp="1"/>
              </p:cNvSpPr>
              <p:nvPr>
                <p:ph type="body" sz="half" idx="2"/>
              </p:nvPr>
            </p:nvSpPr>
            <p:spPr/>
            <p:txBody>
              <a:bodyPr>
                <a:normAutofit/>
              </a:bodyPr>
              <a:lstStyle/>
              <a:p>
                <a:pPr marL="0" lvl="0" indent="0">
                  <a:spcBef>
                    <a:spcPts val="3000"/>
                  </a:spcBef>
                  <a:buNone/>
                </a:pPr>
                <a:r>
                  <a:rPr lang="en-US" sz="1400" b="1" dirty="0"/>
                  <a:t>Steinhauer, McCarthy, and Whipple (2008)</a:t>
                </a:r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:r>
                  <a:rPr lang="en-US" sz="1600" dirty="0"/>
                  <a:t>A multifluid model to study the steady state </a:t>
                </a:r>
                <a:r>
                  <a:rPr lang="en-US" sz="1600" b="1" dirty="0"/>
                  <a:t>magnetotail</a:t>
                </a:r>
                <a:r>
                  <a:rPr lang="en-US" sz="1600" dirty="0"/>
                  <a:t> current sheet.</a:t>
                </a:r>
              </a:p>
              <a:p>
                <a:pPr marL="0" lvl="0" indent="0">
                  <a:buNone/>
                </a:pPr>
                <a:r>
                  <a:rPr lang="en-US" sz="1600" dirty="0"/>
                  <a:t>For the symmetric three-fluid system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160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ar-AE" sz="160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ar-AE" sz="1600">
                        <a:latin typeface="Cambria Math" panose="02040503050406030204" pitchFamily="18" charset="0"/>
                      </a:rPr>
                      <m:t>=0</m:t>
                    </m:r>
                    <m:r>
                      <a:rPr lang="ar-AE" sz="16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1600" dirty="0"/>
              </a:p>
              <a:p>
                <a:pPr marL="0" lvl="0" indent="0">
                  <a:buNone/>
                </a:pPr>
                <a:endParaRPr lang="en-US" sz="1600" dirty="0"/>
              </a:p>
              <a:p>
                <a:pPr marL="0" lvl="0" indent="0">
                  <a:buNone/>
                </a:pPr>
                <a:r>
                  <a:rPr lang="en-US" sz="1600" dirty="0"/>
                  <a:t>However, it is not force-free.</a:t>
                </a:r>
              </a:p>
            </p:txBody>
          </p:sp>
        </mc:Choice>
        <mc:Fallback xmlns="">
          <p:sp>
            <p:nvSpPr>
              <p:cNvPr id="4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blipFill>
                <a:blip r:embed="rId2"/>
                <a:stretch>
                  <a:fillRect l="-12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 descr="figures/jgra18999-fig-0003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568700" y="406400"/>
            <a:ext cx="5105400" cy="3479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Magnetic field, current density, ion density and out-of-plane flow for Bz = 0.1, βe = 0.5, βi = 1. Solid lines are fluid model results and dot symbols are from the Harris sheet solution.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1400</Words>
  <Application>Microsoft Macintosh PowerPoint</Application>
  <PresentationFormat>On-screen Show (16:9)</PresentationFormat>
  <Paragraphs>173</Paragraphs>
  <Slides>29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MJXc-TeX-main-R</vt:lpstr>
      <vt:lpstr>Aptos</vt:lpstr>
      <vt:lpstr>Arial</vt:lpstr>
      <vt:lpstr>Calibri</vt:lpstr>
      <vt:lpstr>Cambria Math</vt:lpstr>
      <vt:lpstr>Helvetica Neue</vt:lpstr>
      <vt:lpstr>Office Theme</vt:lpstr>
      <vt:lpstr>Multifluid model of a one-dimensional steady state force-free current sheet</vt:lpstr>
      <vt:lpstr>Discontinuities aka current sheets</vt:lpstr>
      <vt:lpstr>Discontinuities</vt:lpstr>
      <vt:lpstr>Examples</vt:lpstr>
      <vt:lpstr>Examples</vt:lpstr>
      <vt:lpstr>Comparison with Alfven speed and plasma speed change</vt:lpstr>
      <vt:lpstr>Comparison with MHD theory-predicted and directly measured anisotropies </vt:lpstr>
      <vt:lpstr>Theory - previous art</vt:lpstr>
      <vt:lpstr>PowerPoint Presentation</vt:lpstr>
      <vt:lpstr>PowerPoint Presentation</vt:lpstr>
      <vt:lpstr>Theory - previous art</vt:lpstr>
      <vt:lpstr>Plasma-Field Equations</vt:lpstr>
      <vt:lpstr>Multi-fluid collisionless plasma model in a nutshell</vt:lpstr>
      <vt:lpstr>To much, let’s simplify</vt:lpstr>
      <vt:lpstr>To much, let’s simplify</vt:lpstr>
      <vt:lpstr>After all the simplifications</vt:lpstr>
      <vt:lpstr>PowerPoint Presentation</vt:lpstr>
      <vt:lpstr>PowerPoint Presentation</vt:lpstr>
      <vt:lpstr>Solutions</vt:lpstr>
      <vt:lpstr>Beutiful moment - solutions</vt:lpstr>
      <vt:lpstr>Symmetric case</vt:lpstr>
      <vt:lpstr>Asymmetric case</vt:lpstr>
      <vt:lpstr>Velocity profile - effect of multiple fluids</vt:lpstr>
      <vt:lpstr>Alfvénicity</vt:lpstr>
      <vt:lpstr>Asymptotic velocity</vt:lpstr>
      <vt:lpstr>Conclusion</vt:lpstr>
      <vt:lpstr>PowerPoint Presentation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Multifluid model of a one-dimensional steady state force-free current sheet</dc:title>
  <dc:creator/>
  <cp:keywords/>
  <cp:lastModifiedBy>Zijin Zhang</cp:lastModifiedBy>
  <cp:revision>26</cp:revision>
  <dcterms:created xsi:type="dcterms:W3CDTF">2024-06-03T15:36:32Z</dcterms:created>
  <dcterms:modified xsi:type="dcterms:W3CDTF">2024-10-04T17:55:16Z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bibliography">
    <vt:lpwstr/>
  </property>
  <property fmtid="{D5CDD505-2E9C-101B-9397-08002B2CF9AE}" pid="4" name="code-links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